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Lst>
  <p:sldIdLst>
    <p:sldId id="258" r:id="rId8"/>
    <p:sldId id="257" r:id="rId9"/>
    <p:sldId id="259" r:id="rId10"/>
    <p:sldId id="260" r:id="rId11"/>
    <p:sldId id="261" r:id="rId12"/>
    <p:sldId id="262" r:id="rId13"/>
    <p:sldId id="263" r:id="rId14"/>
    <p:sldId id="264" r:id="rId15"/>
    <p:sldId id="265" r:id="rId16"/>
    <p:sldId id="266" r:id="rId17"/>
    <p:sldId id="267" r:id="rId18"/>
    <p:sldId id="268" r:id="rId19"/>
    <p:sldId id="26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430" autoAdjust="0"/>
  </p:normalViewPr>
  <p:slideViewPr>
    <p:cSldViewPr>
      <p:cViewPr varScale="1">
        <p:scale>
          <a:sx n="82" d="100"/>
          <a:sy n="82" d="100"/>
        </p:scale>
        <p:origin x="-78" y="-3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9E6A0-2467-4D40-9299-030A167CFC9F}" type="slidenum">
              <a:rPr lang="en-US" smtClean="0"/>
              <a:t>‹#›</a:t>
            </a:fld>
            <a:endParaRPr lang="en-US"/>
          </a:p>
        </p:txBody>
      </p:sp>
    </p:spTree>
    <p:extLst>
      <p:ext uri="{BB962C8B-B14F-4D97-AF65-F5344CB8AC3E}">
        <p14:creationId xmlns:p14="http://schemas.microsoft.com/office/powerpoint/2010/main" val="3712421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9E6A0-2467-4D40-9299-030A167CFC9F}" type="slidenum">
              <a:rPr lang="en-US" smtClean="0"/>
              <a:t>‹#›</a:t>
            </a:fld>
            <a:endParaRPr lang="en-US"/>
          </a:p>
        </p:txBody>
      </p:sp>
    </p:spTree>
    <p:extLst>
      <p:ext uri="{BB962C8B-B14F-4D97-AF65-F5344CB8AC3E}">
        <p14:creationId xmlns:p14="http://schemas.microsoft.com/office/powerpoint/2010/main" val="4195941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9E6A0-2467-4D40-9299-030A167CFC9F}" type="slidenum">
              <a:rPr lang="en-US" smtClean="0"/>
              <a:t>‹#›</a:t>
            </a:fld>
            <a:endParaRPr lang="en-US"/>
          </a:p>
        </p:txBody>
      </p:sp>
    </p:spTree>
    <p:extLst>
      <p:ext uri="{BB962C8B-B14F-4D97-AF65-F5344CB8AC3E}">
        <p14:creationId xmlns:p14="http://schemas.microsoft.com/office/powerpoint/2010/main" val="1199603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0125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3077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9748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95087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33471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88342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68025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7088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9E6A0-2467-4D40-9299-030A167CFC9F}" type="slidenum">
              <a:rPr lang="en-US" smtClean="0"/>
              <a:t>‹#›</a:t>
            </a:fld>
            <a:endParaRPr lang="en-US"/>
          </a:p>
        </p:txBody>
      </p:sp>
    </p:spTree>
    <p:extLst>
      <p:ext uri="{BB962C8B-B14F-4D97-AF65-F5344CB8AC3E}">
        <p14:creationId xmlns:p14="http://schemas.microsoft.com/office/powerpoint/2010/main" val="6724331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8724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88928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43055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79925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10066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64384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9957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93673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51676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5183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957F8A-ABF7-4C05-9455-8681CA10365D}"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9E6A0-2467-4D40-9299-030A167CFC9F}" type="slidenum">
              <a:rPr lang="en-US" smtClean="0"/>
              <a:t>‹#›</a:t>
            </a:fld>
            <a:endParaRPr lang="en-US"/>
          </a:p>
        </p:txBody>
      </p:sp>
    </p:spTree>
    <p:extLst>
      <p:ext uri="{BB962C8B-B14F-4D97-AF65-F5344CB8AC3E}">
        <p14:creationId xmlns:p14="http://schemas.microsoft.com/office/powerpoint/2010/main" val="7613976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59976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50582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75241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25462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35548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39217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08093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49394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249084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1588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957F8A-ABF7-4C05-9455-8681CA10365D}"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9E6A0-2467-4D40-9299-030A167CFC9F}" type="slidenum">
              <a:rPr lang="en-US" smtClean="0"/>
              <a:t>‹#›</a:t>
            </a:fld>
            <a:endParaRPr lang="en-US"/>
          </a:p>
        </p:txBody>
      </p:sp>
    </p:spTree>
    <p:extLst>
      <p:ext uri="{BB962C8B-B14F-4D97-AF65-F5344CB8AC3E}">
        <p14:creationId xmlns:p14="http://schemas.microsoft.com/office/powerpoint/2010/main" val="165935923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48695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09001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3781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379427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09579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3589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915555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486251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75698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8071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957F8A-ABF7-4C05-9455-8681CA10365D}" type="datetimeFigureOut">
              <a:rPr lang="en-US" smtClean="0"/>
              <a:t>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39E6A0-2467-4D40-9299-030A167CFC9F}" type="slidenum">
              <a:rPr lang="en-US" smtClean="0"/>
              <a:t>‹#›</a:t>
            </a:fld>
            <a:endParaRPr lang="en-US"/>
          </a:p>
        </p:txBody>
      </p:sp>
    </p:spTree>
    <p:extLst>
      <p:ext uri="{BB962C8B-B14F-4D97-AF65-F5344CB8AC3E}">
        <p14:creationId xmlns:p14="http://schemas.microsoft.com/office/powerpoint/2010/main" val="201482548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670982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428578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40989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044925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700867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037102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368477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280416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483971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5347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957F8A-ABF7-4C05-9455-8681CA10365D}" type="datetimeFigureOut">
              <a:rPr lang="en-US" smtClean="0"/>
              <a:t>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39E6A0-2467-4D40-9299-030A167CFC9F}" type="slidenum">
              <a:rPr lang="en-US" smtClean="0"/>
              <a:t>‹#›</a:t>
            </a:fld>
            <a:endParaRPr lang="en-US"/>
          </a:p>
        </p:txBody>
      </p:sp>
    </p:spTree>
    <p:extLst>
      <p:ext uri="{BB962C8B-B14F-4D97-AF65-F5344CB8AC3E}">
        <p14:creationId xmlns:p14="http://schemas.microsoft.com/office/powerpoint/2010/main" val="136890267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24654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476691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176302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23905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539995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41493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299956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255663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608505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3121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957F8A-ABF7-4C05-9455-8681CA10365D}" type="datetimeFigureOut">
              <a:rPr lang="en-US" smtClean="0"/>
              <a:t>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39E6A0-2467-4D40-9299-030A167CFC9F}" type="slidenum">
              <a:rPr lang="en-US" smtClean="0"/>
              <a:t>‹#›</a:t>
            </a:fld>
            <a:endParaRPr lang="en-US"/>
          </a:p>
        </p:txBody>
      </p:sp>
    </p:spTree>
    <p:extLst>
      <p:ext uri="{BB962C8B-B14F-4D97-AF65-F5344CB8AC3E}">
        <p14:creationId xmlns:p14="http://schemas.microsoft.com/office/powerpoint/2010/main" val="47900616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596267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551365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039702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038322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017862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056133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623457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8429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57F8A-ABF7-4C05-9455-8681CA10365D}"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9E6A0-2467-4D40-9299-030A167CFC9F}" type="slidenum">
              <a:rPr lang="en-US" smtClean="0"/>
              <a:t>‹#›</a:t>
            </a:fld>
            <a:endParaRPr lang="en-US"/>
          </a:p>
        </p:txBody>
      </p:sp>
    </p:spTree>
    <p:extLst>
      <p:ext uri="{BB962C8B-B14F-4D97-AF65-F5344CB8AC3E}">
        <p14:creationId xmlns:p14="http://schemas.microsoft.com/office/powerpoint/2010/main" val="4157650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57F8A-ABF7-4C05-9455-8681CA10365D}"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9E6A0-2467-4D40-9299-030A167CFC9F}" type="slidenum">
              <a:rPr lang="en-US" smtClean="0"/>
              <a:t>‹#›</a:t>
            </a:fld>
            <a:endParaRPr lang="en-US"/>
          </a:p>
        </p:txBody>
      </p:sp>
    </p:spTree>
    <p:extLst>
      <p:ext uri="{BB962C8B-B14F-4D97-AF65-F5344CB8AC3E}">
        <p14:creationId xmlns:p14="http://schemas.microsoft.com/office/powerpoint/2010/main" val="1265663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57F8A-ABF7-4C05-9455-8681CA10365D}" type="datetimeFigureOut">
              <a:rPr lang="en-US" smtClean="0"/>
              <a:t>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9E6A0-2467-4D40-9299-030A167CFC9F}" type="slidenum">
              <a:rPr lang="en-US" smtClean="0"/>
              <a:t>‹#›</a:t>
            </a:fld>
            <a:endParaRPr lang="en-US"/>
          </a:p>
        </p:txBody>
      </p:sp>
    </p:spTree>
    <p:extLst>
      <p:ext uri="{BB962C8B-B14F-4D97-AF65-F5344CB8AC3E}">
        <p14:creationId xmlns:p14="http://schemas.microsoft.com/office/powerpoint/2010/main" val="3136311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78779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64313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788830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893129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312240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57F8A-ABF7-4C05-9455-8681CA10365D}" type="datetimeFigureOut">
              <a:rPr lang="en-US" smtClean="0">
                <a:solidFill>
                  <a:prstClr val="black">
                    <a:tint val="75000"/>
                  </a:prstClr>
                </a:solidFill>
              </a:rPr>
              <a:pPr/>
              <a:t>2/6/2024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9E6A0-2467-4D40-9299-030A167CFC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070240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8.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4" name="Rectangle 3"/>
          <p:cNvSpPr/>
          <p:nvPr/>
        </p:nvSpPr>
        <p:spPr>
          <a:xfrm>
            <a:off x="678332" y="152400"/>
            <a:ext cx="7406195" cy="1200329"/>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7200" b="1" cap="none" spc="150" dirty="0" smtClean="0">
                <a:ln w="11430"/>
                <a:solidFill>
                  <a:srgbClr val="F8F8F8"/>
                </a:solidFill>
                <a:effectLst>
                  <a:outerShdw blurRad="25400" algn="tl" rotWithShape="0">
                    <a:srgbClr val="000000">
                      <a:alpha val="43000"/>
                    </a:srgbClr>
                  </a:outerShdw>
                </a:effectLst>
                <a:latin typeface="Bradley Hand ITC" panose="03070402050302030203" pitchFamily="66" charset="0"/>
              </a:rPr>
              <a:t>DETERMINING…</a:t>
            </a:r>
            <a:endParaRPr lang="en-US" sz="7200" b="1" cap="none" spc="150" dirty="0">
              <a:ln w="11430"/>
              <a:solidFill>
                <a:srgbClr val="F8F8F8"/>
              </a:solidFill>
              <a:effectLst>
                <a:outerShdw blurRad="25400" algn="tl" rotWithShape="0">
                  <a:srgbClr val="000000">
                    <a:alpha val="43000"/>
                  </a:srgbClr>
                </a:outerShdw>
              </a:effectLst>
              <a:latin typeface="Bradley Hand ITC" panose="03070402050302030203" pitchFamily="66" charset="0"/>
            </a:endParaRPr>
          </a:p>
        </p:txBody>
      </p:sp>
      <p:sp>
        <p:nvSpPr>
          <p:cNvPr id="2" name="Rectangle 1"/>
          <p:cNvSpPr/>
          <p:nvPr/>
        </p:nvSpPr>
        <p:spPr>
          <a:xfrm>
            <a:off x="838200" y="5996866"/>
            <a:ext cx="7565212" cy="523220"/>
          </a:xfrm>
          <a:prstGeom prst="rect">
            <a:avLst/>
          </a:prstGeom>
          <a:noFill/>
        </p:spPr>
        <p:txBody>
          <a:bodyPr wrap="none" lIns="91440" tIns="45720" rIns="91440" bIns="45720">
            <a:spAutoFit/>
          </a:bodyPr>
          <a:lstStyle/>
          <a:p>
            <a:pPr algn="ctr"/>
            <a:r>
              <a:rPr lang="en-US" sz="28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Acquiring the capacity for spiritual discernment</a:t>
            </a:r>
            <a:endParaRPr lang="en-US" sz="28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extLst>
      <p:ext uri="{BB962C8B-B14F-4D97-AF65-F5344CB8AC3E}">
        <p14:creationId xmlns:p14="http://schemas.microsoft.com/office/powerpoint/2010/main" val="43502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Rounded Rectangle 1"/>
          <p:cNvSpPr/>
          <p:nvPr/>
        </p:nvSpPr>
        <p:spPr>
          <a:xfrm>
            <a:off x="5257800" y="685800"/>
            <a:ext cx="2971800" cy="5715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5334000" y="1219200"/>
            <a:ext cx="2819400" cy="5386090"/>
          </a:xfrm>
          <a:prstGeom prst="rect">
            <a:avLst/>
          </a:prstGeom>
          <a:noFill/>
        </p:spPr>
        <p:txBody>
          <a:bodyPr wrap="square" rtlCol="0">
            <a:spAutoFit/>
          </a:bodyPr>
          <a:lstStyle/>
          <a:p>
            <a:r>
              <a:rPr lang="en-US" sz="2400" i="1" dirty="0" smtClean="0">
                <a:latin typeface="Verdana"/>
                <a:ea typeface="Calibri"/>
                <a:cs typeface="Times New Roman"/>
              </a:rPr>
              <a:t>“</a:t>
            </a:r>
            <a:r>
              <a:rPr lang="en-US" sz="2000" b="1" i="1" dirty="0">
                <a:latin typeface="Verdana"/>
                <a:ea typeface="Calibri"/>
                <a:cs typeface="Times New Roman"/>
              </a:rPr>
              <a:t>For I </a:t>
            </a:r>
            <a:r>
              <a:rPr lang="en-US" sz="2000" b="1" i="1" u="sng" dirty="0">
                <a:latin typeface="Verdana"/>
                <a:ea typeface="Calibri"/>
                <a:cs typeface="Times New Roman"/>
              </a:rPr>
              <a:t>see </a:t>
            </a:r>
            <a:r>
              <a:rPr lang="en-US" sz="2000" b="1" i="1" dirty="0">
                <a:latin typeface="Verdana"/>
                <a:ea typeface="Calibri"/>
                <a:cs typeface="Times New Roman"/>
              </a:rPr>
              <a:t>(perceive, discern) that you are in the gall of bitterness and in the bond of iniquity.”</a:t>
            </a:r>
            <a:r>
              <a:rPr lang="en-US" sz="2000" b="1" dirty="0">
                <a:latin typeface="Verdana"/>
                <a:ea typeface="Calibri"/>
                <a:cs typeface="Times New Roman"/>
              </a:rPr>
              <a:t> </a:t>
            </a:r>
            <a:endParaRPr lang="en-US" sz="2000" b="1" dirty="0" smtClean="0">
              <a:latin typeface="Verdana"/>
              <a:ea typeface="Calibri"/>
              <a:cs typeface="Times New Roman"/>
            </a:endParaRPr>
          </a:p>
          <a:p>
            <a:endParaRPr lang="en-US" sz="2000" b="1" dirty="0" smtClean="0">
              <a:latin typeface="Verdana"/>
              <a:ea typeface="Calibri"/>
              <a:cs typeface="Times New Roman"/>
            </a:endParaRPr>
          </a:p>
          <a:p>
            <a:r>
              <a:rPr lang="en-US" sz="2000" b="1" i="1" dirty="0">
                <a:latin typeface="Verdana"/>
                <a:ea typeface="Calibri"/>
                <a:cs typeface="Times New Roman"/>
              </a:rPr>
              <a:t>“All things are lawful for me, but </a:t>
            </a:r>
            <a:r>
              <a:rPr lang="en-US" sz="2000" b="1" i="1" u="sng" dirty="0">
                <a:latin typeface="Verdana"/>
                <a:ea typeface="Calibri"/>
                <a:cs typeface="Times New Roman"/>
              </a:rPr>
              <a:t>not all things are helpful</a:t>
            </a:r>
            <a:r>
              <a:rPr lang="en-US" sz="2000" b="1" i="1" dirty="0">
                <a:latin typeface="Verdana"/>
                <a:ea typeface="Calibri"/>
                <a:cs typeface="Times New Roman"/>
              </a:rPr>
              <a:t>. All things are lawful for me, but </a:t>
            </a:r>
            <a:r>
              <a:rPr lang="en-US" sz="2000" b="1" i="1" u="sng" dirty="0">
                <a:latin typeface="Verdana"/>
                <a:ea typeface="Calibri"/>
                <a:cs typeface="Times New Roman"/>
              </a:rPr>
              <a:t>I will not be enslaved </a:t>
            </a:r>
            <a:r>
              <a:rPr lang="en-US" sz="2000" b="1" i="1" dirty="0">
                <a:latin typeface="Verdana"/>
                <a:ea typeface="Calibri"/>
                <a:cs typeface="Times New Roman"/>
              </a:rPr>
              <a:t>by anything”</a:t>
            </a:r>
            <a:r>
              <a:rPr lang="en-US" sz="2000" b="1" dirty="0">
                <a:latin typeface="Verdana"/>
                <a:ea typeface="Calibri"/>
                <a:cs typeface="Times New Roman"/>
              </a:rPr>
              <a:t> </a:t>
            </a:r>
            <a:endParaRPr lang="en-US" sz="2000" b="1" dirty="0">
              <a:solidFill>
                <a:prstClr val="white"/>
              </a:solidFill>
              <a:latin typeface="Verdana"/>
              <a:cs typeface="Times New Roman"/>
            </a:endParaRPr>
          </a:p>
          <a:p>
            <a:endParaRPr lang="en-US" sz="2000" b="1" dirty="0">
              <a:solidFill>
                <a:prstClr val="white"/>
              </a:solidFill>
              <a:latin typeface="Arial Black" panose="020B0A04020102020204" pitchFamily="34" charset="0"/>
            </a:endParaRPr>
          </a:p>
        </p:txBody>
      </p:sp>
      <p:sp>
        <p:nvSpPr>
          <p:cNvPr id="4" name="TextBox 3"/>
          <p:cNvSpPr txBox="1"/>
          <p:nvPr/>
        </p:nvSpPr>
        <p:spPr>
          <a:xfrm>
            <a:off x="5257800" y="845045"/>
            <a:ext cx="3200400" cy="369332"/>
          </a:xfrm>
          <a:prstGeom prst="rect">
            <a:avLst/>
          </a:prstGeom>
          <a:noFill/>
        </p:spPr>
        <p:txBody>
          <a:bodyPr wrap="square" rtlCol="0">
            <a:spAutoFit/>
          </a:bodyPr>
          <a:lstStyle/>
          <a:p>
            <a:r>
              <a:rPr lang="en-US" b="1" i="1" dirty="0" smtClean="0">
                <a:solidFill>
                  <a:prstClr val="black"/>
                </a:solidFill>
                <a:latin typeface="Verdana"/>
                <a:ea typeface="Times New Roman"/>
              </a:rPr>
              <a:t>Acts 8:23; 1 Cor. 6:12</a:t>
            </a:r>
            <a:endParaRPr lang="en-US" b="1" i="1" dirty="0">
              <a:solidFill>
                <a:prstClr val="black"/>
              </a:solidFill>
              <a:latin typeface="Verdana"/>
              <a:ea typeface="Times New Roman"/>
            </a:endParaRPr>
          </a:p>
        </p:txBody>
      </p:sp>
    </p:spTree>
    <p:extLst>
      <p:ext uri="{BB962C8B-B14F-4D97-AF65-F5344CB8AC3E}">
        <p14:creationId xmlns:p14="http://schemas.microsoft.com/office/powerpoint/2010/main" val="1837530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Rounded Rectangle 1"/>
          <p:cNvSpPr/>
          <p:nvPr/>
        </p:nvSpPr>
        <p:spPr>
          <a:xfrm>
            <a:off x="5257800" y="685800"/>
            <a:ext cx="2971800" cy="571500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Box 2"/>
          <p:cNvSpPr txBox="1"/>
          <p:nvPr/>
        </p:nvSpPr>
        <p:spPr>
          <a:xfrm>
            <a:off x="5334000" y="1219200"/>
            <a:ext cx="2895600" cy="3416320"/>
          </a:xfrm>
          <a:prstGeom prst="rect">
            <a:avLst/>
          </a:prstGeom>
          <a:noFill/>
        </p:spPr>
        <p:txBody>
          <a:bodyPr wrap="square" rtlCol="0">
            <a:spAutoFit/>
          </a:bodyPr>
          <a:lstStyle/>
          <a:p>
            <a:r>
              <a:rPr lang="en-US" sz="2400" dirty="0" smtClean="0">
                <a:solidFill>
                  <a:prstClr val="black"/>
                </a:solidFill>
                <a:latin typeface="Arial Black" panose="020B0A04020102020204" pitchFamily="34" charset="0"/>
              </a:rPr>
              <a:t>Discernment</a:t>
            </a:r>
          </a:p>
          <a:p>
            <a:r>
              <a:rPr lang="en-US" sz="2400" dirty="0" smtClean="0">
                <a:solidFill>
                  <a:prstClr val="black"/>
                </a:solidFill>
                <a:latin typeface="Arial Black" panose="020B0A04020102020204" pitchFamily="34" charset="0"/>
              </a:rPr>
              <a:t>Practice # 5:</a:t>
            </a:r>
            <a:endParaRPr lang="en-US" sz="2400" dirty="0">
              <a:solidFill>
                <a:prstClr val="black"/>
              </a:solidFill>
              <a:latin typeface="Arial Black" panose="020B0A04020102020204" pitchFamily="34" charset="0"/>
            </a:endParaRPr>
          </a:p>
          <a:p>
            <a:endParaRPr lang="en-US" sz="2400" dirty="0" smtClean="0">
              <a:solidFill>
                <a:prstClr val="black"/>
              </a:solidFill>
              <a:latin typeface="Arial Black" panose="020B0A04020102020204" pitchFamily="34" charset="0"/>
            </a:endParaRPr>
          </a:p>
          <a:p>
            <a:r>
              <a:rPr lang="en-US" sz="2400" dirty="0" smtClean="0">
                <a:solidFill>
                  <a:prstClr val="black"/>
                </a:solidFill>
                <a:latin typeface="Arial Black" panose="020B0A04020102020204" pitchFamily="34" charset="0"/>
              </a:rPr>
              <a:t>LEARN TO HANDLE YOUR OBLIGATIONS BIBLICALLY</a:t>
            </a:r>
          </a:p>
          <a:p>
            <a:endParaRPr lang="en-US" sz="2400" dirty="0" smtClean="0">
              <a:solidFill>
                <a:prstClr val="white"/>
              </a:solidFill>
              <a:latin typeface="Arial Black" panose="020B0A04020102020204" pitchFamily="34" charset="0"/>
            </a:endParaRPr>
          </a:p>
          <a:p>
            <a:endParaRPr lang="en-US" sz="2400" dirty="0">
              <a:solidFill>
                <a:prstClr val="white"/>
              </a:solidFill>
              <a:latin typeface="Arial Black" panose="020B0A04020102020204" pitchFamily="34" charset="0"/>
            </a:endParaRPr>
          </a:p>
        </p:txBody>
      </p:sp>
    </p:spTree>
    <p:extLst>
      <p:ext uri="{BB962C8B-B14F-4D97-AF65-F5344CB8AC3E}">
        <p14:creationId xmlns:p14="http://schemas.microsoft.com/office/powerpoint/2010/main" val="2188079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Rounded Rectangle 1"/>
          <p:cNvSpPr/>
          <p:nvPr/>
        </p:nvSpPr>
        <p:spPr>
          <a:xfrm>
            <a:off x="5257800" y="685800"/>
            <a:ext cx="2971800" cy="5715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Box 2"/>
          <p:cNvSpPr txBox="1"/>
          <p:nvPr/>
        </p:nvSpPr>
        <p:spPr>
          <a:xfrm>
            <a:off x="5237062" y="1388775"/>
            <a:ext cx="3048000" cy="5078313"/>
          </a:xfrm>
          <a:prstGeom prst="rect">
            <a:avLst/>
          </a:prstGeom>
          <a:noFill/>
        </p:spPr>
        <p:txBody>
          <a:bodyPr wrap="square" rtlCol="0">
            <a:spAutoFit/>
          </a:bodyPr>
          <a:lstStyle/>
          <a:p>
            <a:r>
              <a:rPr lang="en-US" sz="1900" b="1" i="1" dirty="0"/>
              <a:t>“But Jesus aware of their malice, said, Why put me to the test, you hypocrites? Show me the coin for the tax. And they brought him a denarius. And Jesus said to them “Whose likeness and inscription is this? They said “Caesar’s.” Then he said to them, </a:t>
            </a:r>
            <a:r>
              <a:rPr lang="en-US" sz="1900" b="1" i="1" u="sng" dirty="0"/>
              <a:t>“Therefore render to Caesar the things that are Caesar’s and to God the things that are God’s</a:t>
            </a:r>
            <a:r>
              <a:rPr lang="en-US" sz="1900" b="1" i="1" dirty="0"/>
              <a:t>. When they heard it, they marveled. And they left him and went away.”</a:t>
            </a:r>
            <a:endParaRPr lang="en-US" sz="1900" b="1" dirty="0"/>
          </a:p>
          <a:p>
            <a:r>
              <a:rPr lang="en-US" sz="2000" dirty="0"/>
              <a:t> </a:t>
            </a:r>
          </a:p>
        </p:txBody>
      </p:sp>
      <p:sp>
        <p:nvSpPr>
          <p:cNvPr id="4" name="TextBox 3"/>
          <p:cNvSpPr txBox="1"/>
          <p:nvPr/>
        </p:nvSpPr>
        <p:spPr>
          <a:xfrm>
            <a:off x="5389462" y="812686"/>
            <a:ext cx="2743200" cy="369332"/>
          </a:xfrm>
          <a:prstGeom prst="rect">
            <a:avLst/>
          </a:prstGeom>
          <a:noFill/>
        </p:spPr>
        <p:txBody>
          <a:bodyPr wrap="square" rtlCol="0">
            <a:spAutoFit/>
          </a:bodyPr>
          <a:lstStyle/>
          <a:p>
            <a:r>
              <a:rPr lang="en-US" b="1" i="1" dirty="0" smtClean="0">
                <a:solidFill>
                  <a:prstClr val="black"/>
                </a:solidFill>
                <a:latin typeface="Verdana"/>
                <a:ea typeface="Times New Roman"/>
              </a:rPr>
              <a:t>Matt. 22:18-21</a:t>
            </a:r>
          </a:p>
        </p:txBody>
      </p:sp>
    </p:spTree>
    <p:extLst>
      <p:ext uri="{BB962C8B-B14F-4D97-AF65-F5344CB8AC3E}">
        <p14:creationId xmlns:p14="http://schemas.microsoft.com/office/powerpoint/2010/main" val="1521844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Rounded Rectangle 1"/>
          <p:cNvSpPr/>
          <p:nvPr/>
        </p:nvSpPr>
        <p:spPr>
          <a:xfrm>
            <a:off x="5257800" y="685800"/>
            <a:ext cx="2971800" cy="5715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Box 2"/>
          <p:cNvSpPr txBox="1"/>
          <p:nvPr/>
        </p:nvSpPr>
        <p:spPr>
          <a:xfrm>
            <a:off x="5219700" y="838200"/>
            <a:ext cx="3048000" cy="5370701"/>
          </a:xfrm>
          <a:prstGeom prst="rect">
            <a:avLst/>
          </a:prstGeom>
          <a:noFill/>
        </p:spPr>
        <p:txBody>
          <a:bodyPr wrap="square" rtlCol="0">
            <a:spAutoFit/>
          </a:bodyPr>
          <a:lstStyle/>
          <a:p>
            <a:r>
              <a:rPr lang="en-US" sz="2000" b="1" i="1" dirty="0"/>
              <a:t> </a:t>
            </a:r>
            <a:r>
              <a:rPr lang="en-US" sz="1700" b="1" i="1" dirty="0"/>
              <a:t>“Christ and the apostles were not constantly involved in controversy and beaten and stoned and killed because they sought agreement with the world and attempted integration wherever possible. They suffered because of the firm, antithetical stand they took for truth over against the world’s deceptions. In contrast, today the shift against antithetical thinking and toward humanistic thinking has contributed much to the softness of the church and her frightful lack of discernment.” </a:t>
            </a:r>
            <a:r>
              <a:rPr lang="en-US" sz="1700" dirty="0"/>
              <a:t> </a:t>
            </a:r>
            <a:endParaRPr lang="en-US" sz="1700" dirty="0" smtClean="0"/>
          </a:p>
          <a:p>
            <a:endParaRPr lang="en-US" sz="1700" dirty="0"/>
          </a:p>
          <a:p>
            <a:r>
              <a:rPr lang="en-US" sz="1700" dirty="0" smtClean="0"/>
              <a:t>(</a:t>
            </a:r>
            <a:r>
              <a:rPr lang="en-US" sz="1700" dirty="0"/>
              <a:t>pg. 34,  </a:t>
            </a:r>
            <a:r>
              <a:rPr lang="en-US" sz="1700" i="1" dirty="0"/>
              <a:t>A Call for Discernment in the Church, </a:t>
            </a:r>
            <a:r>
              <a:rPr lang="en-US" sz="1700" dirty="0"/>
              <a:t>Jay Adams)</a:t>
            </a:r>
          </a:p>
        </p:txBody>
      </p:sp>
    </p:spTree>
    <p:extLst>
      <p:ext uri="{BB962C8B-B14F-4D97-AF65-F5344CB8AC3E}">
        <p14:creationId xmlns:p14="http://schemas.microsoft.com/office/powerpoint/2010/main" val="4144439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7762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Rounded Rectangle 1"/>
          <p:cNvSpPr/>
          <p:nvPr/>
        </p:nvSpPr>
        <p:spPr>
          <a:xfrm>
            <a:off x="5257800" y="685800"/>
            <a:ext cx="2971800" cy="571500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334000" y="1219200"/>
            <a:ext cx="3048000" cy="4524315"/>
          </a:xfrm>
          <a:prstGeom prst="rect">
            <a:avLst/>
          </a:prstGeom>
          <a:noFill/>
        </p:spPr>
        <p:txBody>
          <a:bodyPr wrap="square" rtlCol="0">
            <a:spAutoFit/>
          </a:bodyPr>
          <a:lstStyle/>
          <a:p>
            <a:endParaRPr lang="en-US" sz="2400" dirty="0" smtClean="0">
              <a:solidFill>
                <a:schemeClr val="bg1"/>
              </a:solidFill>
              <a:latin typeface="Arial Black" panose="020B0A04020102020204" pitchFamily="34" charset="0"/>
            </a:endParaRPr>
          </a:p>
          <a:p>
            <a:r>
              <a:rPr lang="en-US" sz="2400" dirty="0" smtClean="0">
                <a:latin typeface="Arial Black" panose="020B0A04020102020204" pitchFamily="34" charset="0"/>
              </a:rPr>
              <a:t>Discernment</a:t>
            </a:r>
          </a:p>
          <a:p>
            <a:r>
              <a:rPr lang="en-US" sz="2400" dirty="0" smtClean="0">
                <a:latin typeface="Arial Black" panose="020B0A04020102020204" pitchFamily="34" charset="0"/>
              </a:rPr>
              <a:t>Practice # 1:</a:t>
            </a:r>
            <a:endParaRPr lang="en-US" sz="2400" dirty="0">
              <a:latin typeface="Arial Black" panose="020B0A04020102020204" pitchFamily="34" charset="0"/>
            </a:endParaRPr>
          </a:p>
          <a:p>
            <a:endParaRPr lang="en-US" sz="2400" dirty="0" smtClean="0">
              <a:latin typeface="Arial Black" panose="020B0A04020102020204" pitchFamily="34" charset="0"/>
            </a:endParaRPr>
          </a:p>
          <a:p>
            <a:r>
              <a:rPr lang="en-US" sz="2400" dirty="0" smtClean="0">
                <a:latin typeface="Arial Black" panose="020B0A04020102020204" pitchFamily="34" charset="0"/>
              </a:rPr>
              <a:t>LEARN TO SEPARATE PRINCIPLES</a:t>
            </a:r>
          </a:p>
          <a:p>
            <a:r>
              <a:rPr lang="en-US" sz="2400" dirty="0" smtClean="0">
                <a:latin typeface="Arial Black" panose="020B0A04020102020204" pitchFamily="34" charset="0"/>
              </a:rPr>
              <a:t>FROM</a:t>
            </a:r>
          </a:p>
          <a:p>
            <a:r>
              <a:rPr lang="en-US" sz="2400" dirty="0" smtClean="0">
                <a:latin typeface="Arial Black" panose="020B0A04020102020204" pitchFamily="34" charset="0"/>
              </a:rPr>
              <a:t>PERSONALITIES</a:t>
            </a:r>
          </a:p>
          <a:p>
            <a:endParaRPr lang="en-US" sz="2400" dirty="0">
              <a:solidFill>
                <a:schemeClr val="bg1"/>
              </a:solidFill>
              <a:latin typeface="Arial Black" panose="020B0A04020102020204" pitchFamily="34" charset="0"/>
            </a:endParaRPr>
          </a:p>
          <a:p>
            <a:endParaRPr lang="en-US" sz="2400" dirty="0" smtClean="0">
              <a:solidFill>
                <a:schemeClr val="bg1"/>
              </a:solidFill>
              <a:latin typeface="Arial Black" panose="020B0A04020102020204" pitchFamily="34" charset="0"/>
            </a:endParaRPr>
          </a:p>
          <a:p>
            <a:endParaRPr lang="en-US" sz="24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1768162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Rounded Rectangle 1"/>
          <p:cNvSpPr/>
          <p:nvPr/>
        </p:nvSpPr>
        <p:spPr>
          <a:xfrm>
            <a:off x="5257800" y="685800"/>
            <a:ext cx="2971800" cy="5715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Box 2"/>
          <p:cNvSpPr txBox="1"/>
          <p:nvPr/>
        </p:nvSpPr>
        <p:spPr>
          <a:xfrm>
            <a:off x="5334000" y="1219200"/>
            <a:ext cx="3048000" cy="1200329"/>
          </a:xfrm>
          <a:prstGeom prst="rect">
            <a:avLst/>
          </a:prstGeom>
          <a:noFill/>
        </p:spPr>
        <p:txBody>
          <a:bodyPr wrap="square" rtlCol="0">
            <a:spAutoFit/>
          </a:bodyPr>
          <a:lstStyle/>
          <a:p>
            <a:endParaRPr lang="en-US" sz="2400" dirty="0">
              <a:solidFill>
                <a:prstClr val="white"/>
              </a:solidFill>
              <a:latin typeface="Arial Black" panose="020B0A04020102020204" pitchFamily="34" charset="0"/>
            </a:endParaRPr>
          </a:p>
          <a:p>
            <a:endParaRPr lang="en-US" sz="2400" dirty="0" smtClean="0">
              <a:solidFill>
                <a:prstClr val="white"/>
              </a:solidFill>
              <a:latin typeface="Arial Black" panose="020B0A04020102020204" pitchFamily="34" charset="0"/>
            </a:endParaRPr>
          </a:p>
          <a:p>
            <a:endParaRPr lang="en-US" sz="2400" dirty="0">
              <a:solidFill>
                <a:prstClr val="white"/>
              </a:solidFill>
              <a:latin typeface="Arial Black" panose="020B0A04020102020204" pitchFamily="34" charset="0"/>
            </a:endParaRPr>
          </a:p>
        </p:txBody>
      </p:sp>
      <p:sp>
        <p:nvSpPr>
          <p:cNvPr id="4" name="TextBox 3"/>
          <p:cNvSpPr txBox="1"/>
          <p:nvPr/>
        </p:nvSpPr>
        <p:spPr>
          <a:xfrm>
            <a:off x="5334000" y="990600"/>
            <a:ext cx="2743200" cy="5078313"/>
          </a:xfrm>
          <a:prstGeom prst="rect">
            <a:avLst/>
          </a:prstGeom>
          <a:noFill/>
        </p:spPr>
        <p:txBody>
          <a:bodyPr wrap="square" rtlCol="0">
            <a:spAutoFit/>
          </a:bodyPr>
          <a:lstStyle/>
          <a:p>
            <a:r>
              <a:rPr lang="en-US" b="1" i="1" dirty="0" smtClean="0">
                <a:latin typeface="Verdana"/>
                <a:ea typeface="Times New Roman"/>
              </a:rPr>
              <a:t>Job 42:7-8</a:t>
            </a:r>
          </a:p>
          <a:p>
            <a:endParaRPr lang="en-US" b="1" i="1" dirty="0">
              <a:latin typeface="Verdana"/>
              <a:ea typeface="Times New Roman"/>
            </a:endParaRPr>
          </a:p>
          <a:p>
            <a:r>
              <a:rPr lang="en-US" b="1" i="1" dirty="0" smtClean="0">
                <a:latin typeface="Verdana"/>
                <a:ea typeface="Times New Roman"/>
              </a:rPr>
              <a:t>“</a:t>
            </a:r>
            <a:r>
              <a:rPr lang="en-US" b="1" i="1" dirty="0">
                <a:latin typeface="Verdana"/>
                <a:ea typeface="Times New Roman"/>
              </a:rPr>
              <a:t>After the LORD had spoken these words to Job, the LORD said to </a:t>
            </a:r>
            <a:r>
              <a:rPr lang="en-US" b="1" i="1" dirty="0" err="1">
                <a:latin typeface="Verdana"/>
                <a:ea typeface="Times New Roman"/>
              </a:rPr>
              <a:t>Eliphaz</a:t>
            </a:r>
            <a:r>
              <a:rPr lang="en-US" b="1" i="1" dirty="0">
                <a:latin typeface="Verdana"/>
                <a:ea typeface="Times New Roman"/>
              </a:rPr>
              <a:t> the </a:t>
            </a:r>
            <a:r>
              <a:rPr lang="en-US" b="1" i="1" dirty="0" err="1">
                <a:latin typeface="Verdana"/>
                <a:ea typeface="Times New Roman"/>
              </a:rPr>
              <a:t>Temanite</a:t>
            </a:r>
            <a:r>
              <a:rPr lang="en-US" b="1" i="1" dirty="0">
                <a:latin typeface="Verdana"/>
                <a:ea typeface="Times New Roman"/>
              </a:rPr>
              <a:t>: My anger burns against you and against your two friends, </a:t>
            </a:r>
            <a:r>
              <a:rPr lang="en-US" b="1" i="1" u="sng" dirty="0">
                <a:latin typeface="Verdana"/>
                <a:ea typeface="Times New Roman"/>
              </a:rPr>
              <a:t>for you have not spoken of me what is right, as my servant Job has…For you have not spoken of me what is right as my servant Job has…”</a:t>
            </a:r>
            <a:endParaRPr lang="en-US" sz="1600" u="sng" dirty="0">
              <a:effectLst/>
              <a:latin typeface="Times New Roman"/>
              <a:ea typeface="Times New Roman"/>
            </a:endParaRPr>
          </a:p>
        </p:txBody>
      </p:sp>
    </p:spTree>
    <p:extLst>
      <p:ext uri="{BB962C8B-B14F-4D97-AF65-F5344CB8AC3E}">
        <p14:creationId xmlns:p14="http://schemas.microsoft.com/office/powerpoint/2010/main" val="1459244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Rounded Rectangle 1"/>
          <p:cNvSpPr/>
          <p:nvPr/>
        </p:nvSpPr>
        <p:spPr>
          <a:xfrm>
            <a:off x="5257800" y="685800"/>
            <a:ext cx="2971800" cy="571500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Box 2"/>
          <p:cNvSpPr txBox="1"/>
          <p:nvPr/>
        </p:nvSpPr>
        <p:spPr>
          <a:xfrm>
            <a:off x="5334000" y="1219200"/>
            <a:ext cx="2895600" cy="4893647"/>
          </a:xfrm>
          <a:prstGeom prst="rect">
            <a:avLst/>
          </a:prstGeom>
          <a:noFill/>
        </p:spPr>
        <p:txBody>
          <a:bodyPr wrap="square" rtlCol="0">
            <a:spAutoFit/>
          </a:bodyPr>
          <a:lstStyle/>
          <a:p>
            <a:r>
              <a:rPr lang="en-US" sz="2400" dirty="0" smtClean="0">
                <a:solidFill>
                  <a:prstClr val="black"/>
                </a:solidFill>
                <a:latin typeface="Arial Black" panose="020B0A04020102020204" pitchFamily="34" charset="0"/>
              </a:rPr>
              <a:t>Discernment</a:t>
            </a:r>
          </a:p>
          <a:p>
            <a:r>
              <a:rPr lang="en-US" sz="2400" dirty="0" smtClean="0">
                <a:solidFill>
                  <a:prstClr val="black"/>
                </a:solidFill>
                <a:latin typeface="Arial Black" panose="020B0A04020102020204" pitchFamily="34" charset="0"/>
              </a:rPr>
              <a:t>Practice # 2:</a:t>
            </a:r>
            <a:endParaRPr lang="en-US" sz="2400" dirty="0">
              <a:solidFill>
                <a:prstClr val="black"/>
              </a:solidFill>
              <a:latin typeface="Arial Black" panose="020B0A04020102020204" pitchFamily="34" charset="0"/>
            </a:endParaRPr>
          </a:p>
          <a:p>
            <a:endParaRPr lang="en-US" sz="2400" dirty="0" smtClean="0">
              <a:solidFill>
                <a:prstClr val="black"/>
              </a:solidFill>
              <a:latin typeface="Arial Black" panose="020B0A04020102020204" pitchFamily="34" charset="0"/>
            </a:endParaRPr>
          </a:p>
          <a:p>
            <a:r>
              <a:rPr lang="en-US" sz="2400" dirty="0" smtClean="0">
                <a:latin typeface="Arial Black" panose="020B0A04020102020204" pitchFamily="34" charset="0"/>
              </a:rPr>
              <a:t>PRAY FOR SPIRITUAL</a:t>
            </a:r>
          </a:p>
          <a:p>
            <a:r>
              <a:rPr lang="en-US" sz="2400" dirty="0" smtClean="0">
                <a:latin typeface="Arial Black" panose="020B0A04020102020204" pitchFamily="34" charset="0"/>
              </a:rPr>
              <a:t>DISCERNMENT &amp; VALUE IT ABOVE ALL OTHER PERSONAL REQUESTS</a:t>
            </a:r>
          </a:p>
          <a:p>
            <a:endParaRPr lang="en-US" sz="2400" dirty="0" smtClean="0">
              <a:solidFill>
                <a:prstClr val="white"/>
              </a:solidFill>
              <a:latin typeface="Arial Black" panose="020B0A04020102020204" pitchFamily="34" charset="0"/>
            </a:endParaRPr>
          </a:p>
          <a:p>
            <a:endParaRPr lang="en-US" sz="2400" dirty="0">
              <a:solidFill>
                <a:prstClr val="white"/>
              </a:solidFill>
              <a:latin typeface="Arial Black" panose="020B0A04020102020204" pitchFamily="34" charset="0"/>
            </a:endParaRPr>
          </a:p>
        </p:txBody>
      </p:sp>
    </p:spTree>
    <p:extLst>
      <p:ext uri="{BB962C8B-B14F-4D97-AF65-F5344CB8AC3E}">
        <p14:creationId xmlns:p14="http://schemas.microsoft.com/office/powerpoint/2010/main" val="2001262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Rounded Rectangle 1"/>
          <p:cNvSpPr/>
          <p:nvPr/>
        </p:nvSpPr>
        <p:spPr>
          <a:xfrm>
            <a:off x="5257800" y="685800"/>
            <a:ext cx="2971800" cy="5715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Box 2"/>
          <p:cNvSpPr txBox="1"/>
          <p:nvPr/>
        </p:nvSpPr>
        <p:spPr>
          <a:xfrm>
            <a:off x="5334000" y="1219200"/>
            <a:ext cx="3048000" cy="1200329"/>
          </a:xfrm>
          <a:prstGeom prst="rect">
            <a:avLst/>
          </a:prstGeom>
          <a:noFill/>
        </p:spPr>
        <p:txBody>
          <a:bodyPr wrap="square" rtlCol="0">
            <a:spAutoFit/>
          </a:bodyPr>
          <a:lstStyle/>
          <a:p>
            <a:endParaRPr lang="en-US" sz="2400" dirty="0">
              <a:solidFill>
                <a:prstClr val="white"/>
              </a:solidFill>
              <a:latin typeface="Arial Black" panose="020B0A04020102020204" pitchFamily="34" charset="0"/>
            </a:endParaRPr>
          </a:p>
          <a:p>
            <a:endParaRPr lang="en-US" sz="2400" dirty="0" smtClean="0">
              <a:solidFill>
                <a:prstClr val="white"/>
              </a:solidFill>
              <a:latin typeface="Arial Black" panose="020B0A04020102020204" pitchFamily="34" charset="0"/>
            </a:endParaRPr>
          </a:p>
          <a:p>
            <a:endParaRPr lang="en-US" sz="2400" dirty="0">
              <a:solidFill>
                <a:prstClr val="white"/>
              </a:solidFill>
              <a:latin typeface="Arial Black" panose="020B0A04020102020204" pitchFamily="34" charset="0"/>
            </a:endParaRPr>
          </a:p>
        </p:txBody>
      </p:sp>
      <p:sp>
        <p:nvSpPr>
          <p:cNvPr id="4" name="TextBox 3"/>
          <p:cNvSpPr txBox="1"/>
          <p:nvPr/>
        </p:nvSpPr>
        <p:spPr>
          <a:xfrm>
            <a:off x="5334000" y="990600"/>
            <a:ext cx="2743200" cy="4370427"/>
          </a:xfrm>
          <a:prstGeom prst="rect">
            <a:avLst/>
          </a:prstGeom>
          <a:noFill/>
        </p:spPr>
        <p:txBody>
          <a:bodyPr wrap="square" rtlCol="0">
            <a:spAutoFit/>
          </a:bodyPr>
          <a:lstStyle/>
          <a:p>
            <a:r>
              <a:rPr lang="en-US" b="1" i="1" dirty="0" smtClean="0">
                <a:solidFill>
                  <a:prstClr val="black"/>
                </a:solidFill>
                <a:latin typeface="Verdana"/>
                <a:ea typeface="Times New Roman"/>
              </a:rPr>
              <a:t>James 1:5</a:t>
            </a:r>
          </a:p>
          <a:p>
            <a:endParaRPr lang="en-US" b="1" i="1" dirty="0" smtClean="0">
              <a:solidFill>
                <a:prstClr val="black"/>
              </a:solidFill>
              <a:latin typeface="Verdana"/>
              <a:ea typeface="Times New Roman"/>
            </a:endParaRPr>
          </a:p>
          <a:p>
            <a:r>
              <a:rPr lang="en-US" sz="2800" b="1" i="1" dirty="0"/>
              <a:t>“If any of you lacks wisdom, let him </a:t>
            </a:r>
            <a:r>
              <a:rPr lang="en-US" sz="2800" b="1" i="1" u="sng" dirty="0"/>
              <a:t>ask God </a:t>
            </a:r>
            <a:r>
              <a:rPr lang="en-US" sz="2800" b="1" i="1" dirty="0"/>
              <a:t>who gives generously to all without reproach, and it will be given him.”</a:t>
            </a:r>
            <a:endParaRPr lang="en-US" sz="2800" dirty="0"/>
          </a:p>
          <a:p>
            <a:endParaRPr lang="en-US" b="1" i="1" dirty="0">
              <a:solidFill>
                <a:prstClr val="black"/>
              </a:solidFill>
              <a:latin typeface="Verdana"/>
              <a:ea typeface="Times New Roman"/>
            </a:endParaRPr>
          </a:p>
        </p:txBody>
      </p:sp>
    </p:spTree>
    <p:extLst>
      <p:ext uri="{BB962C8B-B14F-4D97-AF65-F5344CB8AC3E}">
        <p14:creationId xmlns:p14="http://schemas.microsoft.com/office/powerpoint/2010/main" val="3968164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Rounded Rectangle 1"/>
          <p:cNvSpPr/>
          <p:nvPr/>
        </p:nvSpPr>
        <p:spPr>
          <a:xfrm>
            <a:off x="5257800" y="685800"/>
            <a:ext cx="2971800" cy="571500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Box 2"/>
          <p:cNvSpPr txBox="1"/>
          <p:nvPr/>
        </p:nvSpPr>
        <p:spPr>
          <a:xfrm>
            <a:off x="5334000" y="1219200"/>
            <a:ext cx="2895600" cy="3416320"/>
          </a:xfrm>
          <a:prstGeom prst="rect">
            <a:avLst/>
          </a:prstGeom>
          <a:noFill/>
        </p:spPr>
        <p:txBody>
          <a:bodyPr wrap="square" rtlCol="0">
            <a:spAutoFit/>
          </a:bodyPr>
          <a:lstStyle/>
          <a:p>
            <a:r>
              <a:rPr lang="en-US" sz="2400" dirty="0" smtClean="0">
                <a:solidFill>
                  <a:prstClr val="black"/>
                </a:solidFill>
                <a:latin typeface="Arial Black" panose="020B0A04020102020204" pitchFamily="34" charset="0"/>
              </a:rPr>
              <a:t>Discernment</a:t>
            </a:r>
          </a:p>
          <a:p>
            <a:r>
              <a:rPr lang="en-US" sz="2400" dirty="0" smtClean="0">
                <a:solidFill>
                  <a:prstClr val="black"/>
                </a:solidFill>
                <a:latin typeface="Arial Black" panose="020B0A04020102020204" pitchFamily="34" charset="0"/>
              </a:rPr>
              <a:t>Practice # 3:</a:t>
            </a:r>
            <a:endParaRPr lang="en-US" sz="2400" dirty="0">
              <a:solidFill>
                <a:prstClr val="black"/>
              </a:solidFill>
              <a:latin typeface="Arial Black" panose="020B0A04020102020204" pitchFamily="34" charset="0"/>
            </a:endParaRPr>
          </a:p>
          <a:p>
            <a:endParaRPr lang="en-US" sz="2400" dirty="0" smtClean="0">
              <a:solidFill>
                <a:prstClr val="black"/>
              </a:solidFill>
              <a:latin typeface="Arial Black" panose="020B0A04020102020204" pitchFamily="34" charset="0"/>
            </a:endParaRPr>
          </a:p>
          <a:p>
            <a:r>
              <a:rPr lang="en-US" sz="2400" dirty="0" smtClean="0">
                <a:solidFill>
                  <a:prstClr val="black"/>
                </a:solidFill>
                <a:latin typeface="Arial Black" panose="020B0A04020102020204" pitchFamily="34" charset="0"/>
              </a:rPr>
              <a:t>SEEK TO GROW IN YOUR SPIRITUAL MATURITY</a:t>
            </a:r>
          </a:p>
          <a:p>
            <a:endParaRPr lang="en-US" sz="2400" dirty="0" smtClean="0">
              <a:solidFill>
                <a:prstClr val="white"/>
              </a:solidFill>
              <a:latin typeface="Arial Black" panose="020B0A04020102020204" pitchFamily="34" charset="0"/>
            </a:endParaRPr>
          </a:p>
          <a:p>
            <a:endParaRPr lang="en-US" sz="2400" dirty="0">
              <a:solidFill>
                <a:prstClr val="white"/>
              </a:solidFill>
              <a:latin typeface="Arial Black" panose="020B0A04020102020204" pitchFamily="34" charset="0"/>
            </a:endParaRPr>
          </a:p>
        </p:txBody>
      </p:sp>
    </p:spTree>
    <p:extLst>
      <p:ext uri="{BB962C8B-B14F-4D97-AF65-F5344CB8AC3E}">
        <p14:creationId xmlns:p14="http://schemas.microsoft.com/office/powerpoint/2010/main" val="434805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Rounded Rectangle 1"/>
          <p:cNvSpPr/>
          <p:nvPr/>
        </p:nvSpPr>
        <p:spPr>
          <a:xfrm>
            <a:off x="5257800" y="685800"/>
            <a:ext cx="2971800" cy="5715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Box 2"/>
          <p:cNvSpPr txBox="1"/>
          <p:nvPr/>
        </p:nvSpPr>
        <p:spPr>
          <a:xfrm>
            <a:off x="5334000" y="1219200"/>
            <a:ext cx="3048000" cy="1200329"/>
          </a:xfrm>
          <a:prstGeom prst="rect">
            <a:avLst/>
          </a:prstGeom>
          <a:noFill/>
        </p:spPr>
        <p:txBody>
          <a:bodyPr wrap="square" rtlCol="0">
            <a:spAutoFit/>
          </a:bodyPr>
          <a:lstStyle/>
          <a:p>
            <a:endParaRPr lang="en-US" sz="2400" dirty="0">
              <a:solidFill>
                <a:prstClr val="white"/>
              </a:solidFill>
              <a:latin typeface="Arial Black" panose="020B0A04020102020204" pitchFamily="34" charset="0"/>
            </a:endParaRPr>
          </a:p>
          <a:p>
            <a:endParaRPr lang="en-US" sz="2400" dirty="0" smtClean="0">
              <a:solidFill>
                <a:prstClr val="white"/>
              </a:solidFill>
              <a:latin typeface="Arial Black" panose="020B0A04020102020204" pitchFamily="34" charset="0"/>
            </a:endParaRPr>
          </a:p>
          <a:p>
            <a:endParaRPr lang="en-US" sz="2400" dirty="0">
              <a:solidFill>
                <a:prstClr val="white"/>
              </a:solidFill>
              <a:latin typeface="Arial Black" panose="020B0A04020102020204" pitchFamily="34" charset="0"/>
            </a:endParaRPr>
          </a:p>
        </p:txBody>
      </p:sp>
      <p:sp>
        <p:nvSpPr>
          <p:cNvPr id="4" name="TextBox 3"/>
          <p:cNvSpPr txBox="1"/>
          <p:nvPr/>
        </p:nvSpPr>
        <p:spPr>
          <a:xfrm>
            <a:off x="5334000" y="990600"/>
            <a:ext cx="2743200" cy="5909310"/>
          </a:xfrm>
          <a:prstGeom prst="rect">
            <a:avLst/>
          </a:prstGeom>
          <a:noFill/>
        </p:spPr>
        <p:txBody>
          <a:bodyPr wrap="square" rtlCol="0">
            <a:spAutoFit/>
          </a:bodyPr>
          <a:lstStyle/>
          <a:p>
            <a:r>
              <a:rPr lang="en-US" b="1" i="1" dirty="0" smtClean="0">
                <a:solidFill>
                  <a:prstClr val="black"/>
                </a:solidFill>
                <a:latin typeface="Verdana"/>
                <a:ea typeface="Times New Roman"/>
              </a:rPr>
              <a:t>Hebrews 5:11-14</a:t>
            </a:r>
          </a:p>
          <a:p>
            <a:r>
              <a:rPr lang="en-US" b="1" i="1" dirty="0" smtClean="0"/>
              <a:t>“</a:t>
            </a:r>
            <a:r>
              <a:rPr lang="en-US" sz="1700" b="1" i="1" dirty="0" smtClean="0"/>
              <a:t>About </a:t>
            </a:r>
            <a:r>
              <a:rPr lang="en-US" sz="1700" b="1" i="1" dirty="0"/>
              <a:t>this we have much to say, and it is hard to explain, since you have become dull of hearing. For though by this time you ought to be teachers, you need someone to teach you again the basic principles of the oracles of God. You need milk, not solid food, for everyone who lives on milk is unskilled in the word of righteousness, since he is a child. </a:t>
            </a:r>
            <a:r>
              <a:rPr lang="en-US" sz="1700" b="1" i="1" u="sng" dirty="0"/>
              <a:t>But solid food is for the mature, for those who have their powers of discernment trained by constant practice to distinguish good from evil”</a:t>
            </a:r>
            <a:endParaRPr lang="en-US" sz="1700" b="1" u="sng" dirty="0"/>
          </a:p>
          <a:p>
            <a:endParaRPr lang="en-US" b="1" i="1" dirty="0" smtClean="0">
              <a:solidFill>
                <a:prstClr val="black"/>
              </a:solidFill>
              <a:latin typeface="Verdana"/>
              <a:ea typeface="Times New Roman"/>
            </a:endParaRPr>
          </a:p>
          <a:p>
            <a:endParaRPr lang="en-US" b="1" i="1" dirty="0">
              <a:solidFill>
                <a:prstClr val="black"/>
              </a:solidFill>
              <a:latin typeface="Verdana"/>
              <a:ea typeface="Times New Roman"/>
            </a:endParaRPr>
          </a:p>
        </p:txBody>
      </p:sp>
    </p:spTree>
    <p:extLst>
      <p:ext uri="{BB962C8B-B14F-4D97-AF65-F5344CB8AC3E}">
        <p14:creationId xmlns:p14="http://schemas.microsoft.com/office/powerpoint/2010/main" val="1794859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Rounded Rectangle 1"/>
          <p:cNvSpPr/>
          <p:nvPr/>
        </p:nvSpPr>
        <p:spPr>
          <a:xfrm>
            <a:off x="5257800" y="685800"/>
            <a:ext cx="2971800" cy="571500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Box 2"/>
          <p:cNvSpPr txBox="1"/>
          <p:nvPr/>
        </p:nvSpPr>
        <p:spPr>
          <a:xfrm>
            <a:off x="5334000" y="1219200"/>
            <a:ext cx="2895600" cy="5262979"/>
          </a:xfrm>
          <a:prstGeom prst="rect">
            <a:avLst/>
          </a:prstGeom>
          <a:noFill/>
        </p:spPr>
        <p:txBody>
          <a:bodyPr wrap="square" rtlCol="0">
            <a:spAutoFit/>
          </a:bodyPr>
          <a:lstStyle/>
          <a:p>
            <a:r>
              <a:rPr lang="en-US" sz="2400" dirty="0" smtClean="0">
                <a:solidFill>
                  <a:prstClr val="black"/>
                </a:solidFill>
                <a:latin typeface="Arial Black" panose="020B0A04020102020204" pitchFamily="34" charset="0"/>
              </a:rPr>
              <a:t>Discernment</a:t>
            </a:r>
          </a:p>
          <a:p>
            <a:r>
              <a:rPr lang="en-US" sz="2400" dirty="0" smtClean="0">
                <a:solidFill>
                  <a:prstClr val="black"/>
                </a:solidFill>
                <a:latin typeface="Arial Black" panose="020B0A04020102020204" pitchFamily="34" charset="0"/>
              </a:rPr>
              <a:t>Practice # 4:</a:t>
            </a:r>
            <a:endParaRPr lang="en-US" sz="2400" dirty="0">
              <a:solidFill>
                <a:prstClr val="black"/>
              </a:solidFill>
              <a:latin typeface="Arial Black" panose="020B0A04020102020204" pitchFamily="34" charset="0"/>
            </a:endParaRPr>
          </a:p>
          <a:p>
            <a:endParaRPr lang="en-US" sz="2400" dirty="0" smtClean="0">
              <a:solidFill>
                <a:prstClr val="black"/>
              </a:solidFill>
              <a:latin typeface="Arial Black" panose="020B0A04020102020204" pitchFamily="34" charset="0"/>
            </a:endParaRPr>
          </a:p>
          <a:p>
            <a:r>
              <a:rPr lang="en-US" sz="2400" dirty="0" smtClean="0">
                <a:solidFill>
                  <a:prstClr val="black"/>
                </a:solidFill>
                <a:latin typeface="Arial Black" panose="020B0A04020102020204" pitchFamily="34" charset="0"/>
              </a:rPr>
              <a:t>SEARCH FOR BIBLICAL EXAMPLES WHERE SPIRITUAL DISCERNMENT WAS APPLIED TO A LIFE SITUATION</a:t>
            </a:r>
          </a:p>
          <a:p>
            <a:endParaRPr lang="en-US" sz="2400" dirty="0" smtClean="0">
              <a:solidFill>
                <a:prstClr val="white"/>
              </a:solidFill>
              <a:latin typeface="Arial Black" panose="020B0A04020102020204" pitchFamily="34" charset="0"/>
            </a:endParaRPr>
          </a:p>
          <a:p>
            <a:endParaRPr lang="en-US" sz="2400" dirty="0">
              <a:solidFill>
                <a:prstClr val="white"/>
              </a:solidFill>
              <a:latin typeface="Arial Black" panose="020B0A04020102020204" pitchFamily="34" charset="0"/>
            </a:endParaRPr>
          </a:p>
        </p:txBody>
      </p:sp>
    </p:spTree>
    <p:extLst>
      <p:ext uri="{BB962C8B-B14F-4D97-AF65-F5344CB8AC3E}">
        <p14:creationId xmlns:p14="http://schemas.microsoft.com/office/powerpoint/2010/main" val="2163606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530</Words>
  <Application>Microsoft Office PowerPoint</Application>
  <PresentationFormat>On-screen Show (4:3)</PresentationFormat>
  <Paragraphs>48</Paragraphs>
  <Slides>13</Slides>
  <Notes>0</Notes>
  <HiddenSlides>0</HiddenSlides>
  <MMClips>0</MMClips>
  <ScaleCrop>false</ScaleCrop>
  <HeadingPairs>
    <vt:vector size="4" baseType="variant">
      <vt:variant>
        <vt:lpstr>Theme</vt:lpstr>
      </vt:variant>
      <vt:variant>
        <vt:i4>7</vt:i4>
      </vt:variant>
      <vt:variant>
        <vt:lpstr>Slide Titles</vt:lpstr>
      </vt:variant>
      <vt:variant>
        <vt:i4>13</vt:i4>
      </vt:variant>
    </vt:vector>
  </HeadingPairs>
  <TitlesOfParts>
    <vt:vector size="20" baseType="lpstr">
      <vt:lpstr>Office Theme</vt:lpstr>
      <vt:lpstr>1_Office Theme</vt:lpstr>
      <vt:lpstr>2_Office Theme</vt:lpstr>
      <vt:lpstr>3_Office Theme</vt:lpstr>
      <vt:lpstr>4_Office Theme</vt:lpstr>
      <vt:lpstr>5_Office Theme</vt:lpstr>
      <vt:lpstr>6_Office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Wright</dc:creator>
  <cp:lastModifiedBy>Tom Wright</cp:lastModifiedBy>
  <cp:revision>8</cp:revision>
  <dcterms:created xsi:type="dcterms:W3CDTF">2023-08-11T15:17:09Z</dcterms:created>
  <dcterms:modified xsi:type="dcterms:W3CDTF">2024-02-06T16:46:09Z</dcterms:modified>
</cp:coreProperties>
</file>